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3229380" y="119744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3095565" y="119744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11905029" y="13010554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3117868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3140170" y="93042"/>
            <a:ext cx="556083" cy="447676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>
            <a:noAutofit/>
          </a:bodyPr>
          <a:lstStyle>
            <a:lvl1pPr marL="1106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3117868" y="93042"/>
            <a:ext cx="556083" cy="447676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3060557" y="-21767"/>
            <a:ext cx="18262886" cy="1375953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3073263" y="75140"/>
            <a:ext cx="556083" cy="4476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3048000" y="0"/>
            <a:ext cx="18609469" cy="1396603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53578" tIns="53578" rIns="53578" bIns="53578" anchor="ctr"/>
          <a:lstStyle/>
          <a:p>
            <a:pPr algn="l" defTabSz="1821656">
              <a:buClr>
                <a:srgbClr val="000000"/>
              </a:buClr>
              <a:defRPr sz="4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9657218" y="12805171"/>
            <a:ext cx="1250157" cy="517923"/>
            <a:chOff x="0" y="0"/>
            <a:chExt cx="1250156" cy="517921"/>
          </a:xfrm>
        </p:grpSpPr>
        <p:sp>
          <p:nvSpPr>
            <p:cNvPr id="144" name="四角形"/>
            <p:cNvSpPr/>
            <p:nvPr/>
          </p:nvSpPr>
          <p:spPr>
            <a:xfrm>
              <a:off x="71437" y="0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71437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71437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71437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71437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71437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232171" y="303609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232171" y="232171"/>
              <a:ext cx="107158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232171" y="142875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232171" y="0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375046" y="142875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375046" y="232171"/>
              <a:ext cx="107158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375046" y="303609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464343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535781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535781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535781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464343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375046" y="446484"/>
              <a:ext cx="107158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535781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535781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464343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607218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696515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839390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839390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839390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767953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839390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839390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839390" y="0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1000125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1000125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1000125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1000125" y="375046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1000125" y="446484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1071562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1143000" y="142875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1143000" y="232171"/>
              <a:ext cx="107157" cy="71439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1143000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1071562" y="303609"/>
              <a:ext cx="107157" cy="71438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l" defTabSz="1821656">
                <a:buClr>
                  <a:srgbClr val="000000"/>
                </a:buClr>
                <a:defRPr sz="46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3958828" y="910828"/>
            <a:ext cx="16466344" cy="2893219"/>
          </a:xfrm>
          <a:prstGeom prst="rect">
            <a:avLst/>
          </a:prstGeom>
        </p:spPr>
        <p:txBody>
          <a:bodyPr lIns="53578" tIns="53578" rIns="53578" bIns="53578">
            <a:noAutofit/>
          </a:bodyPr>
          <a:lstStyle>
            <a:lvl1pPr defTabSz="1821656">
              <a:defRPr sz="7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3958828" y="3804046"/>
            <a:ext cx="16466344" cy="9911954"/>
          </a:xfrm>
          <a:prstGeom prst="rect">
            <a:avLst/>
          </a:prstGeom>
        </p:spPr>
        <p:txBody>
          <a:bodyPr lIns="53578" tIns="53578" rIns="53578" bIns="53578" anchor="t">
            <a:noAutofit/>
          </a:bodyPr>
          <a:lstStyle>
            <a:lvl1pPr marL="678656" indent="-678656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485899" indent="-575071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2286000" indent="-464343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3196828" indent="-446484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4107656" indent="-446484" defTabSz="1821656">
              <a:spcBef>
                <a:spcPts val="1000"/>
              </a:spcBef>
              <a:buClr>
                <a:srgbClr val="EEEEEE"/>
              </a:buClr>
              <a:buSzTx/>
              <a:buFont typeface="ヒラギノ角ゴ Std W8"/>
              <a:buNone/>
              <a:defRPr sz="42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9373321" y="12965906"/>
            <a:ext cx="591078" cy="411957"/>
          </a:xfrm>
          <a:prstGeom prst="rect">
            <a:avLst/>
          </a:prstGeom>
          <a:ln>
            <a:round/>
          </a:ln>
        </p:spPr>
        <p:txBody>
          <a:bodyPr lIns="53578" tIns="53578" rIns="53578" bIns="53578"/>
          <a:lstStyle>
            <a:lvl1pPr algn="r" defTabSz="1821656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3140170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/>
          <a:lstStyle>
            <a:lvl1pPr marL="567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3073263" y="43907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>
            <a:noAutofit/>
          </a:bodyPr>
          <a:lstStyle>
            <a:lvl1pPr marL="1106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551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995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4402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884714" indent="-789214">
              <a:spcBef>
                <a:spcPts val="3300"/>
              </a:spcBef>
              <a:buSzPct val="171000"/>
              <a:defRPr sz="5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11905029" y="13073062"/>
            <a:ext cx="556083" cy="447676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/>
          <a:lstStyle>
            <a:lvl1pPr marL="6111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>
              <a:buSzPct val="145000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タイトルテキスト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42" name="本文レベル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43" name="スライド番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defTabSz="584200"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51" name="本文レベル1…"/>
          <p:cNvSpPr txBox="1"/>
          <p:nvPr>
            <p:ph type="body" sz="quarter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L="8890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 defTabSz="5842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52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>
            <a:lvl1pPr defTabSz="584200"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60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 defTabSz="584200">
              <a:spcBef>
                <a:spcPts val="0"/>
              </a:spcBef>
              <a:buSzTx/>
              <a:buNone/>
              <a:defRPr sz="36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61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8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69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 anchor="t"/>
          <a:lstStyle>
            <a:lvl1pPr marL="0" indent="0" algn="ctr" defTabSz="584200">
              <a:spcBef>
                <a:spcPts val="0"/>
              </a:spcBef>
              <a:buSzTx/>
              <a:buNone/>
              <a:defRPr sz="3200"/>
            </a:lvl1pPr>
            <a:lvl2pPr marL="0" indent="228600" algn="ctr" defTabSz="584200">
              <a:spcBef>
                <a:spcPts val="0"/>
              </a:spcBef>
              <a:buSzTx/>
              <a:buNone/>
              <a:defRPr sz="3200"/>
            </a:lvl2pPr>
            <a:lvl3pPr marL="0" indent="457200" algn="ctr" defTabSz="584200">
              <a:spcBef>
                <a:spcPts val="0"/>
              </a:spcBef>
              <a:buSzTx/>
              <a:buNone/>
              <a:defRPr sz="3200"/>
            </a:lvl3pPr>
            <a:lvl4pPr marL="0" indent="685800" algn="ctr" defTabSz="584200">
              <a:spcBef>
                <a:spcPts val="0"/>
              </a:spcBef>
              <a:buSzTx/>
              <a:buNone/>
              <a:defRPr sz="3200"/>
            </a:lvl4pPr>
            <a:lvl5pPr marL="0" indent="914400" algn="ctr" defTabSz="584200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70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78" name="本文レベル1…"/>
          <p:cNvSpPr txBox="1"/>
          <p:nvPr>
            <p:ph type="body" sz="quarter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 defTabSz="584200">
              <a:spcBef>
                <a:spcPts val="42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 defTabSz="584200">
              <a:spcBef>
                <a:spcPts val="42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 defTabSz="584200">
              <a:spcBef>
                <a:spcPts val="42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 defTabSz="584200">
              <a:spcBef>
                <a:spcPts val="42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 defTabSz="584200">
              <a:spcBef>
                <a:spcPts val="4200"/>
              </a:spcBef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79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0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1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3050960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3117868" y="142047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3006356" y="30535"/>
            <a:ext cx="556083" cy="4476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3073263" y="97442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3050960" y="52837"/>
            <a:ext cx="556083" cy="44767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3095565" y="75140"/>
            <a:ext cx="556083" cy="44767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"/><Relationship Id="rId3" Type="http://schemas.openxmlformats.org/officeDocument/2006/relationships/image" Target="../media/image7.png"/><Relationship Id="rId4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Relationship Id="rId3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tif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スクラムを使ったチーム開発入門"/>
          <p:cNvSpPr txBox="1"/>
          <p:nvPr>
            <p:ph type="title"/>
          </p:nvPr>
        </p:nvSpPr>
        <p:spPr>
          <a:xfrm>
            <a:off x="859827" y="939847"/>
            <a:ext cx="23011344" cy="6103017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defTabSz="584200">
              <a:defRPr b="1" sz="12000">
                <a:solidFill>
                  <a:srgbClr val="53585F"/>
                </a:solidFill>
              </a:defRPr>
            </a:lvl1pPr>
          </a:lstStyle>
          <a:p>
            <a:pPr/>
            <a:r>
              <a:t>スクラムを使ったチーム開発入門</a:t>
            </a:r>
          </a:p>
        </p:txBody>
      </p:sp>
      <p:pic>
        <p:nvPicPr>
          <p:cNvPr id="2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72948" y="7074132"/>
            <a:ext cx="3347110" cy="493856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株式会社 jig.jp 創業者＆取締役会長…"/>
          <p:cNvSpPr txBox="1"/>
          <p:nvPr/>
        </p:nvSpPr>
        <p:spPr>
          <a:xfrm>
            <a:off x="5501828" y="7731535"/>
            <a:ext cx="13905400" cy="5003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株式会社 jig.jp 創業者＆取締役会長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未来戦略アドバイザー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神山まるごと高専設立準備委員会 技術教育統括ディレクター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デジタル庁 オープンデータ伝道師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IchigoJam開発者</a:t>
            </a:r>
          </a:p>
          <a:p>
            <a:pPr defTabSz="5842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@taisukef  https://fukuno.jig.jp/</a:t>
            </a:r>
          </a:p>
        </p:txBody>
      </p:sp>
      <p:pic>
        <p:nvPicPr>
          <p:cNvPr id="293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07342" y="12017356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677" y="7853995"/>
            <a:ext cx="4291370" cy="4291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グループ"/>
          <p:cNvGrpSpPr/>
          <p:nvPr/>
        </p:nvGrpSpPr>
        <p:grpSpPr>
          <a:xfrm>
            <a:off x="3083454" y="468080"/>
            <a:ext cx="18310654" cy="12847119"/>
            <a:chOff x="0" y="0"/>
            <a:chExt cx="18310652" cy="12847117"/>
          </a:xfrm>
        </p:grpSpPr>
        <p:pic>
          <p:nvPicPr>
            <p:cNvPr id="328" name="イメージ" descr="イメージ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310653" cy="12509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9" name="4時間"/>
            <p:cNvSpPr txBox="1"/>
            <p:nvPr/>
          </p:nvSpPr>
          <p:spPr>
            <a:xfrm>
              <a:off x="9344348" y="7880531"/>
              <a:ext cx="1350501" cy="5990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500"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lvl1pPr>
            </a:lstStyle>
            <a:p>
              <a:pPr/>
              <a:r>
                <a:t>4時間</a:t>
              </a:r>
            </a:p>
          </p:txBody>
        </p:sp>
        <p:sp>
          <p:nvSpPr>
            <p:cNvPr id="330" name="タスク…"/>
            <p:cNvSpPr txBox="1"/>
            <p:nvPr/>
          </p:nvSpPr>
          <p:spPr>
            <a:xfrm>
              <a:off x="3347687" y="6332291"/>
              <a:ext cx="2688965" cy="128746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r>
                <a:t>タスク</a:t>
              </a:r>
            </a:p>
            <a:p>
              <a:pPr defTabSz="584200">
                <a:defRPr sz="2400"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r>
                <a:t>かんばん</a:t>
              </a:r>
            </a:p>
          </p:txBody>
        </p:sp>
        <p:sp>
          <p:nvSpPr>
            <p:cNvPr id="331" name="プロダクト…"/>
            <p:cNvSpPr txBox="1"/>
            <p:nvPr/>
          </p:nvSpPr>
          <p:spPr>
            <a:xfrm>
              <a:off x="447905" y="6332291"/>
              <a:ext cx="2525051" cy="1287468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400"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r>
                <a:t>プロダクト</a:t>
              </a:r>
            </a:p>
            <a:p>
              <a:pPr defTabSz="584200">
                <a:defRPr sz="2400"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r>
                <a:t>バックログ</a:t>
              </a:r>
            </a:p>
          </p:txBody>
        </p:sp>
        <p:sp>
          <p:nvSpPr>
            <p:cNvPr id="332" name="朝会"/>
            <p:cNvSpPr txBox="1"/>
            <p:nvPr/>
          </p:nvSpPr>
          <p:spPr>
            <a:xfrm>
              <a:off x="3347687" y="3335650"/>
              <a:ext cx="2688965" cy="1010306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"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</a:p>
            <a:p>
              <a:pPr defTabSz="584200">
                <a:defRPr sz="2400"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pPr>
              <a:r>
                <a:t>朝会</a:t>
              </a:r>
            </a:p>
          </p:txBody>
        </p:sp>
        <p:sp>
          <p:nvSpPr>
            <p:cNvPr id="333" name="を元に改変"/>
            <p:cNvSpPr txBox="1"/>
            <p:nvPr/>
          </p:nvSpPr>
          <p:spPr>
            <a:xfrm>
              <a:off x="15190331" y="12274909"/>
              <a:ext cx="2306714" cy="572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2400">
                  <a:latin typeface="ヒラギノ角ゴ Pro W3"/>
                  <a:ea typeface="ヒラギノ角ゴ Pro W3"/>
                  <a:cs typeface="ヒラギノ角ゴ Pro W3"/>
                  <a:sym typeface="ヒラギノ角ゴ Pro W3"/>
                </a:defRPr>
              </a:lvl1pPr>
            </a:lstStyle>
            <a:p>
              <a:pPr/>
              <a:r>
                <a:t>を元に改変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ビジョンとターゲットはブレ勝ち…"/>
          <p:cNvSpPr txBox="1"/>
          <p:nvPr/>
        </p:nvSpPr>
        <p:spPr>
          <a:xfrm>
            <a:off x="2655043" y="4437063"/>
            <a:ext cx="19167476" cy="484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ビジョンとターゲットはブレ勝ち</a:t>
            </a:r>
          </a:p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しっかり文章にして共有しよう</a:t>
            </a:r>
          </a:p>
        </p:txBody>
      </p:sp>
      <p:sp>
        <p:nvSpPr>
          <p:cNvPr id="337" name="矢印"/>
          <p:cNvSpPr/>
          <p:nvPr/>
        </p:nvSpPr>
        <p:spPr>
          <a:xfrm rot="5400000">
            <a:off x="11556999" y="62230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創造が苦手？"/>
          <p:cNvSpPr txBox="1"/>
          <p:nvPr/>
        </p:nvSpPr>
        <p:spPr>
          <a:xfrm>
            <a:off x="8350993" y="6151563"/>
            <a:ext cx="777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創造が苦手？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738" y="914235"/>
            <a:ext cx="15850037" cy="1188753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創造のコツ"/>
          <p:cNvSpPr txBox="1"/>
          <p:nvPr/>
        </p:nvSpPr>
        <p:spPr>
          <a:xfrm>
            <a:off x="17375854" y="2037065"/>
            <a:ext cx="5235576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pPr/>
            <a:r>
              <a:t>創造のコツ</a:t>
            </a:r>
          </a:p>
        </p:txBody>
      </p:sp>
      <p:sp>
        <p:nvSpPr>
          <p:cNvPr id="343" name="不満を解消しよう…"/>
          <p:cNvSpPr txBox="1"/>
          <p:nvPr/>
        </p:nvSpPr>
        <p:spPr>
          <a:xfrm>
            <a:off x="16356124" y="5281944"/>
            <a:ext cx="7756526" cy="458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不満を解消しよう</a:t>
            </a:r>
          </a:p>
          <a:p>
            <a:pPr/>
          </a:p>
          <a:p>
            <a:pPr/>
            <a:r>
              <a:t>不快の原因を探って不満に</a:t>
            </a:r>
          </a:p>
          <a:p>
            <a:pPr/>
          </a:p>
          <a:p>
            <a:pPr/>
            <a:r>
              <a:t>不感になってるものない？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チーム開発とは…"/>
          <p:cNvSpPr txBox="1"/>
          <p:nvPr/>
        </p:nvSpPr>
        <p:spPr>
          <a:xfrm>
            <a:off x="1365993" y="4246563"/>
            <a:ext cx="21745576" cy="522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チーム開発とは</a:t>
            </a:r>
          </a:p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複数人でひとつのものを開発すること</a:t>
            </a:r>
          </a:p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またはその手法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２つの開発手法"/>
          <p:cNvSpPr txBox="1"/>
          <p:nvPr/>
        </p:nvSpPr>
        <p:spPr>
          <a:xfrm>
            <a:off x="7669212" y="817563"/>
            <a:ext cx="904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２つの開発手法</a:t>
            </a:r>
          </a:p>
        </p:txBody>
      </p:sp>
      <p:pic>
        <p:nvPicPr>
          <p:cNvPr id="2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817" y="3915171"/>
            <a:ext cx="11270277" cy="7861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87168" y="3915171"/>
            <a:ext cx="10493511" cy="786169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↑ウォーターフォール"/>
          <p:cNvSpPr txBox="1"/>
          <p:nvPr/>
        </p:nvSpPr>
        <p:spPr>
          <a:xfrm>
            <a:off x="3558568" y="12301790"/>
            <a:ext cx="534695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↑ウォーターフォール</a:t>
            </a:r>
          </a:p>
        </p:txBody>
      </p:sp>
      <p:sp>
        <p:nvSpPr>
          <p:cNvPr id="302" name="↑アジャイル"/>
          <p:cNvSpPr txBox="1"/>
          <p:nvPr/>
        </p:nvSpPr>
        <p:spPr>
          <a:xfrm>
            <a:off x="16697908" y="12301790"/>
            <a:ext cx="32720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↑アジャイル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267" y="693693"/>
            <a:ext cx="16179097" cy="1232861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スクラムは…"/>
          <p:cNvSpPr txBox="1"/>
          <p:nvPr/>
        </p:nvSpPr>
        <p:spPr>
          <a:xfrm>
            <a:off x="17283197" y="5748337"/>
            <a:ext cx="6693536" cy="221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500"/>
            </a:pPr>
            <a:r>
              <a:t>スクラムは</a:t>
            </a:r>
          </a:p>
          <a:p>
            <a:pPr>
              <a:defRPr sz="6500"/>
            </a:pPr>
            <a:r>
              <a:t>アジャイルの一種</a:t>
            </a:r>
          </a:p>
        </p:txBody>
      </p:sp>
      <p:sp>
        <p:nvSpPr>
          <p:cNvPr id="306" name="スクラムには、…"/>
          <p:cNvSpPr txBox="1"/>
          <p:nvPr/>
        </p:nvSpPr>
        <p:spPr>
          <a:xfrm>
            <a:off x="17229540" y="10164800"/>
            <a:ext cx="6800851" cy="2613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500"/>
            </a:pPr>
            <a:r>
              <a:t>スクラムには、</a:t>
            </a:r>
          </a:p>
          <a:p>
            <a:pPr>
              <a:defRPr sz="3500"/>
            </a:pPr>
            <a:r>
              <a:t>いろんなプラクティスがあるけど</a:t>
            </a:r>
          </a:p>
          <a:p>
            <a:pPr>
              <a:defRPr sz="3500"/>
            </a:pPr>
            <a:r>
              <a:t>何を使うかはチーム次第</a:t>
            </a:r>
          </a:p>
          <a:p>
            <a:pPr>
              <a:defRPr sz="3500"/>
            </a:pPr>
            <a:r>
              <a:t>今回はシンプルなものだけを紹介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スクラムを使って開発！…"/>
          <p:cNvSpPr txBox="1"/>
          <p:nvPr/>
        </p:nvSpPr>
        <p:spPr>
          <a:xfrm>
            <a:off x="1259621" y="10163724"/>
            <a:ext cx="8476616" cy="204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000"/>
            </a:pPr>
            <a:r>
              <a:t>スクラムを使って開発！</a:t>
            </a:r>
          </a:p>
          <a:p>
            <a:pPr>
              <a:defRPr sz="6000"/>
            </a:pPr>
            <a:r>
              <a:t>「jigインターン」</a:t>
            </a:r>
          </a:p>
        </p:txBody>
      </p:sp>
      <p:pic>
        <p:nvPicPr>
          <p:cNvPr id="30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8539" r="0" b="0"/>
          <a:stretch>
            <a:fillRect/>
          </a:stretch>
        </p:blipFill>
        <p:spPr>
          <a:xfrm>
            <a:off x="343921" y="421281"/>
            <a:ext cx="13781195" cy="8492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82989" y="5442015"/>
            <a:ext cx="13210129" cy="785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チーム開発の要は「ビジョン」の共有"/>
          <p:cNvSpPr txBox="1"/>
          <p:nvPr/>
        </p:nvSpPr>
        <p:spPr>
          <a:xfrm>
            <a:off x="1370012" y="957263"/>
            <a:ext cx="216439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チーム開発の要は「ビジョン」の共有</a:t>
            </a:r>
          </a:p>
        </p:txBody>
      </p:sp>
      <p:sp>
        <p:nvSpPr>
          <p:cNvPr id="313" name="我々は、〇〇な〇〇のために…"/>
          <p:cNvSpPr txBox="1"/>
          <p:nvPr/>
        </p:nvSpPr>
        <p:spPr>
          <a:xfrm>
            <a:off x="1973262" y="5543965"/>
            <a:ext cx="20437476" cy="522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我々は、</a:t>
            </a:r>
            <a:r>
              <a:rPr b="1"/>
              <a:t>〇〇な〇〇のために</a:t>
            </a:r>
          </a:p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〇〇な〇〇を開発することによって</a:t>
            </a:r>
          </a:p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〇〇な〇〇を実現する！</a:t>
            </a:r>
          </a:p>
        </p:txBody>
      </p:sp>
      <p:sp>
        <p:nvSpPr>
          <p:cNvPr id="314" name="※ビジョン＝文章で作るものをわかりやすく表現したもの"/>
          <p:cNvSpPr txBox="1"/>
          <p:nvPr/>
        </p:nvSpPr>
        <p:spPr>
          <a:xfrm>
            <a:off x="4047602" y="11944157"/>
            <a:ext cx="16382357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※ビジョン＝文章で作るものをわかりやすく表現したもの</a:t>
            </a:r>
          </a:p>
        </p:txBody>
      </p:sp>
      <p:sp>
        <p:nvSpPr>
          <p:cNvPr id="315" name="吹き出し"/>
          <p:cNvSpPr/>
          <p:nvPr/>
        </p:nvSpPr>
        <p:spPr>
          <a:xfrm>
            <a:off x="15355983" y="3005832"/>
            <a:ext cx="4549732" cy="2239869"/>
          </a:xfrm>
          <a:prstGeom prst="wedgeEllipseCallout">
            <a:avLst>
              <a:gd name="adj1" fmla="val -49385"/>
              <a:gd name="adj2" fmla="val 70000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316" name="ターゲット"/>
          <p:cNvSpPr txBox="1"/>
          <p:nvPr/>
        </p:nvSpPr>
        <p:spPr>
          <a:xfrm>
            <a:off x="15965583" y="3741172"/>
            <a:ext cx="3330576" cy="7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ターゲット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作るものを、タスクに分割しよう"/>
          <p:cNvSpPr txBox="1"/>
          <p:nvPr/>
        </p:nvSpPr>
        <p:spPr>
          <a:xfrm>
            <a:off x="2635993" y="6151563"/>
            <a:ext cx="19205576" cy="1412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作るものを、タスクに分割しよう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4942" y="-46537"/>
            <a:ext cx="18475379" cy="13258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誰が何をやってる？…"/>
          <p:cNvSpPr txBox="1"/>
          <p:nvPr/>
        </p:nvSpPr>
        <p:spPr>
          <a:xfrm>
            <a:off x="18355277" y="4832984"/>
            <a:ext cx="5832476" cy="268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誰が何をやってる？</a:t>
            </a:r>
          </a:p>
          <a:p>
            <a:pPr/>
            <a:r>
              <a:t>どんな状態？</a:t>
            </a:r>
          </a:p>
          <a:p>
            <a:pPr/>
            <a:r>
              <a:t>が、わかるモノ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36" y="80568"/>
            <a:ext cx="13912690" cy="13808864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スクラム、３つの役割"/>
          <p:cNvSpPr txBox="1"/>
          <p:nvPr/>
        </p:nvSpPr>
        <p:spPr>
          <a:xfrm>
            <a:off x="13559719" y="1211263"/>
            <a:ext cx="10264776" cy="1158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/>
            </a:lvl1pPr>
          </a:lstStyle>
          <a:p>
            <a:pPr/>
            <a:r>
              <a:t>スクラム、３つの役割</a:t>
            </a:r>
          </a:p>
        </p:txBody>
      </p:sp>
      <p:sp>
        <p:nvSpPr>
          <p:cNvPr id="325" name="プロダクトオーナー…"/>
          <p:cNvSpPr txBox="1"/>
          <p:nvPr/>
        </p:nvSpPr>
        <p:spPr>
          <a:xfrm>
            <a:off x="13661319" y="3780487"/>
            <a:ext cx="10061576" cy="890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プロダクトオーナー</a:t>
            </a:r>
          </a:p>
          <a:p>
            <a:pPr>
              <a:defRPr sz="6000"/>
            </a:pPr>
            <a:r>
              <a:t>タスクの優先順位を決める人</a:t>
            </a:r>
          </a:p>
          <a:p>
            <a:pPr>
              <a:defRPr sz="6000"/>
            </a:pPr>
          </a:p>
          <a:p>
            <a: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開発チーム</a:t>
            </a:r>
          </a:p>
          <a:p>
            <a:pPr>
              <a:defRPr sz="6000"/>
            </a:pPr>
            <a:r>
              <a:t>作る人</a:t>
            </a:r>
          </a:p>
          <a:p>
            <a:pPr>
              <a:defRPr sz="6000"/>
            </a:pPr>
          </a:p>
          <a:p>
            <a:pPr>
              <a:defRPr sz="60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スクラムマスター</a:t>
            </a:r>
          </a:p>
          <a:p>
            <a:pPr>
              <a:defRPr sz="6000"/>
            </a:pPr>
            <a:r>
              <a:t>うまくいくよう支援する人</a:t>
            </a:r>
          </a:p>
        </p:txBody>
      </p:sp>
      <p:pic>
        <p:nvPicPr>
          <p:cNvPr id="32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9452" y="12917130"/>
            <a:ext cx="5557095" cy="386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6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